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64" r:id="rId2"/>
    <p:sldId id="269" r:id="rId3"/>
    <p:sldId id="275" r:id="rId4"/>
    <p:sldId id="277" r:id="rId5"/>
    <p:sldId id="278" r:id="rId6"/>
    <p:sldId id="274" r:id="rId7"/>
  </p:sldIdLst>
  <p:sldSz cx="9144000" cy="6858000" type="screen4x3"/>
  <p:notesSz cx="6881813" cy="10002838"/>
  <p:defaultTextStyle>
    <a:defPPr>
      <a:defRPr lang="fr-FR"/>
    </a:defPPr>
    <a:lvl1pPr algn="l" rtl="0" fontAlgn="base">
      <a:spcBef>
        <a:spcPct val="0"/>
      </a:spcBef>
      <a:spcAft>
        <a:spcPct val="0"/>
      </a:spcAft>
      <a:defRPr u="sng" kern="1200">
        <a:solidFill>
          <a:schemeClr val="tx1"/>
        </a:solidFill>
        <a:latin typeface="Arial" charset="0"/>
        <a:ea typeface="+mn-ea"/>
        <a:cs typeface="Arial" charset="0"/>
      </a:defRPr>
    </a:lvl1pPr>
    <a:lvl2pPr marL="457200" algn="l" rtl="0" fontAlgn="base">
      <a:spcBef>
        <a:spcPct val="0"/>
      </a:spcBef>
      <a:spcAft>
        <a:spcPct val="0"/>
      </a:spcAft>
      <a:defRPr u="sng" kern="1200">
        <a:solidFill>
          <a:schemeClr val="tx1"/>
        </a:solidFill>
        <a:latin typeface="Arial" charset="0"/>
        <a:ea typeface="+mn-ea"/>
        <a:cs typeface="Arial" charset="0"/>
      </a:defRPr>
    </a:lvl2pPr>
    <a:lvl3pPr marL="914400" algn="l" rtl="0" fontAlgn="base">
      <a:spcBef>
        <a:spcPct val="0"/>
      </a:spcBef>
      <a:spcAft>
        <a:spcPct val="0"/>
      </a:spcAft>
      <a:defRPr u="sng" kern="1200">
        <a:solidFill>
          <a:schemeClr val="tx1"/>
        </a:solidFill>
        <a:latin typeface="Arial" charset="0"/>
        <a:ea typeface="+mn-ea"/>
        <a:cs typeface="Arial" charset="0"/>
      </a:defRPr>
    </a:lvl3pPr>
    <a:lvl4pPr marL="1371600" algn="l" rtl="0" fontAlgn="base">
      <a:spcBef>
        <a:spcPct val="0"/>
      </a:spcBef>
      <a:spcAft>
        <a:spcPct val="0"/>
      </a:spcAft>
      <a:defRPr u="sng" kern="1200">
        <a:solidFill>
          <a:schemeClr val="tx1"/>
        </a:solidFill>
        <a:latin typeface="Arial" charset="0"/>
        <a:ea typeface="+mn-ea"/>
        <a:cs typeface="Arial" charset="0"/>
      </a:defRPr>
    </a:lvl4pPr>
    <a:lvl5pPr marL="1828800" algn="l" rtl="0" fontAlgn="base">
      <a:spcBef>
        <a:spcPct val="0"/>
      </a:spcBef>
      <a:spcAft>
        <a:spcPct val="0"/>
      </a:spcAft>
      <a:defRPr u="sng" kern="1200">
        <a:solidFill>
          <a:schemeClr val="tx1"/>
        </a:solidFill>
        <a:latin typeface="Arial" charset="0"/>
        <a:ea typeface="+mn-ea"/>
        <a:cs typeface="Arial" charset="0"/>
      </a:defRPr>
    </a:lvl5pPr>
    <a:lvl6pPr marL="2286000" algn="l" defTabSz="914400" rtl="0" eaLnBrk="1" latinLnBrk="0" hangingPunct="1">
      <a:defRPr u="sng" kern="1200">
        <a:solidFill>
          <a:schemeClr val="tx1"/>
        </a:solidFill>
        <a:latin typeface="Arial" charset="0"/>
        <a:ea typeface="+mn-ea"/>
        <a:cs typeface="Arial" charset="0"/>
      </a:defRPr>
    </a:lvl6pPr>
    <a:lvl7pPr marL="2743200" algn="l" defTabSz="914400" rtl="0" eaLnBrk="1" latinLnBrk="0" hangingPunct="1">
      <a:defRPr u="sng" kern="1200">
        <a:solidFill>
          <a:schemeClr val="tx1"/>
        </a:solidFill>
        <a:latin typeface="Arial" charset="0"/>
        <a:ea typeface="+mn-ea"/>
        <a:cs typeface="Arial" charset="0"/>
      </a:defRPr>
    </a:lvl7pPr>
    <a:lvl8pPr marL="3200400" algn="l" defTabSz="914400" rtl="0" eaLnBrk="1" latinLnBrk="0" hangingPunct="1">
      <a:defRPr u="sng" kern="1200">
        <a:solidFill>
          <a:schemeClr val="tx1"/>
        </a:solidFill>
        <a:latin typeface="Arial" charset="0"/>
        <a:ea typeface="+mn-ea"/>
        <a:cs typeface="Arial" charset="0"/>
      </a:defRPr>
    </a:lvl8pPr>
    <a:lvl9pPr marL="3657600" algn="l" defTabSz="914400" rtl="0" eaLnBrk="1" latinLnBrk="0" hangingPunct="1">
      <a:defRPr u="sng"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50">
          <p15:clr>
            <a:srgbClr val="A4A3A4"/>
          </p15:clr>
        </p15:guide>
        <p15:guide id="2" pos="216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15" autoAdjust="0"/>
    <p:restoredTop sz="94660"/>
  </p:normalViewPr>
  <p:slideViewPr>
    <p:cSldViewPr>
      <p:cViewPr varScale="1">
        <p:scale>
          <a:sx n="113" d="100"/>
          <a:sy n="113" d="100"/>
        </p:scale>
        <p:origin x="2244" y="114"/>
      </p:cViewPr>
      <p:guideLst>
        <p:guide orient="horz" pos="2160"/>
        <p:guide pos="2880"/>
      </p:guideLst>
    </p:cSldViewPr>
  </p:slideViewPr>
  <p:notesTextViewPr>
    <p:cViewPr>
      <p:scale>
        <a:sx n="100" d="100"/>
        <a:sy n="100" d="100"/>
      </p:scale>
      <p:origin x="0" y="0"/>
    </p:cViewPr>
  </p:notesTextViewPr>
  <p:notesViewPr>
    <p:cSldViewPr>
      <p:cViewPr varScale="1">
        <p:scale>
          <a:sx n="51" d="100"/>
          <a:sy n="51" d="100"/>
        </p:scale>
        <p:origin x="-2994" y="-84"/>
      </p:cViewPr>
      <p:guideLst>
        <p:guide orient="horz" pos="3150"/>
        <p:guide pos="216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82913" cy="50006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97313" y="0"/>
            <a:ext cx="2982912" cy="500063"/>
          </a:xfrm>
          <a:prstGeom prst="rect">
            <a:avLst/>
          </a:prstGeom>
        </p:spPr>
        <p:txBody>
          <a:bodyPr vert="horz" lIns="91440" tIns="45720" rIns="91440" bIns="45720" rtlCol="0"/>
          <a:lstStyle>
            <a:lvl1pPr algn="r">
              <a:defRPr sz="1200"/>
            </a:lvl1pPr>
          </a:lstStyle>
          <a:p>
            <a:fld id="{8BC2DC83-4137-4189-B60F-341B75F5E98F}" type="datetimeFigureOut">
              <a:rPr lang="fr-FR" smtClean="0"/>
              <a:pPr/>
              <a:t>23/12/2024</a:t>
            </a:fld>
            <a:endParaRPr lang="fr-FR"/>
          </a:p>
        </p:txBody>
      </p:sp>
      <p:sp>
        <p:nvSpPr>
          <p:cNvPr id="6" name="Espace réservé du numéro de diapositive 5"/>
          <p:cNvSpPr>
            <a:spLocks noGrp="1"/>
          </p:cNvSpPr>
          <p:nvPr>
            <p:ph type="sldNum" sz="quarter" idx="3"/>
          </p:nvPr>
        </p:nvSpPr>
        <p:spPr>
          <a:xfrm>
            <a:off x="3897313" y="9501188"/>
            <a:ext cx="2982912" cy="500062"/>
          </a:xfrm>
          <a:prstGeom prst="rect">
            <a:avLst/>
          </a:prstGeom>
        </p:spPr>
        <p:txBody>
          <a:bodyPr vert="horz" lIns="91440" tIns="45720" rIns="91440" bIns="45720" rtlCol="0" anchor="b"/>
          <a:lstStyle>
            <a:lvl1pPr algn="r">
              <a:defRPr sz="1200"/>
            </a:lvl1pPr>
          </a:lstStyle>
          <a:p>
            <a:fld id="{0A76659D-7937-4488-B115-6C63C6E87E17}" type="slidenum">
              <a:rPr lang="fr-FR" smtClean="0"/>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82913" cy="50006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97313" y="0"/>
            <a:ext cx="2982912" cy="500063"/>
          </a:xfrm>
          <a:prstGeom prst="rect">
            <a:avLst/>
          </a:prstGeom>
        </p:spPr>
        <p:txBody>
          <a:bodyPr vert="horz" lIns="91440" tIns="45720" rIns="91440" bIns="45720" rtlCol="0"/>
          <a:lstStyle>
            <a:lvl1pPr algn="r">
              <a:defRPr sz="1200"/>
            </a:lvl1pPr>
          </a:lstStyle>
          <a:p>
            <a:fld id="{F8F78F02-F796-4065-A51B-869989958B78}" type="datetimeFigureOut">
              <a:rPr lang="fr-FR" smtClean="0"/>
              <a:pPr/>
              <a:t>23/12/2024</a:t>
            </a:fld>
            <a:endParaRPr lang="fr-FR"/>
          </a:p>
        </p:txBody>
      </p:sp>
      <p:sp>
        <p:nvSpPr>
          <p:cNvPr id="4" name="Espace réservé de l'image des diapositives 3"/>
          <p:cNvSpPr>
            <a:spLocks noGrp="1" noRot="1" noChangeAspect="1"/>
          </p:cNvSpPr>
          <p:nvPr>
            <p:ph type="sldImg" idx="2"/>
          </p:nvPr>
        </p:nvSpPr>
        <p:spPr>
          <a:xfrm>
            <a:off x="942975" y="750888"/>
            <a:ext cx="4997450" cy="374967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8975" y="4751388"/>
            <a:ext cx="5505450" cy="450056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501188"/>
            <a:ext cx="2982913" cy="50006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97313" y="9501188"/>
            <a:ext cx="2982912" cy="500062"/>
          </a:xfrm>
          <a:prstGeom prst="rect">
            <a:avLst/>
          </a:prstGeom>
        </p:spPr>
        <p:txBody>
          <a:bodyPr vert="horz" lIns="91440" tIns="45720" rIns="91440" bIns="45720" rtlCol="0" anchor="b"/>
          <a:lstStyle>
            <a:lvl1pPr algn="r">
              <a:defRPr sz="1200"/>
            </a:lvl1pPr>
          </a:lstStyle>
          <a:p>
            <a:fld id="{F88B07C7-6338-4B3E-A7AB-C7E8BCD0C85A}"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F88B07C7-6338-4B3E-A7AB-C7E8BCD0C85A}"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lvl1pPr>
              <a:defRPr/>
            </a:lvl1pPr>
          </a:lstStyle>
          <a:p>
            <a:pPr>
              <a:defRPr/>
            </a:pPr>
            <a:fld id="{EABF0A3E-EEDE-4508-AD8B-75771596A3EB}" type="datetime1">
              <a:rPr lang="fr-FR" smtClean="0"/>
              <a:t>23/12/2024</a:t>
            </a:fld>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a:t>Réglement intérieur CCIAF validé par l'AG du 17 juin 2013</a:t>
            </a:r>
          </a:p>
        </p:txBody>
      </p:sp>
      <p:sp>
        <p:nvSpPr>
          <p:cNvPr id="6" name="Espace réservé du numéro de diapositive 5"/>
          <p:cNvSpPr>
            <a:spLocks noGrp="1"/>
          </p:cNvSpPr>
          <p:nvPr>
            <p:ph type="sldNum" sz="quarter" idx="12"/>
          </p:nvPr>
        </p:nvSpPr>
        <p:spPr/>
        <p:txBody>
          <a:bodyPr/>
          <a:lstStyle>
            <a:lvl1pPr>
              <a:defRPr/>
            </a:lvl1pPr>
          </a:lstStyle>
          <a:p>
            <a:pPr>
              <a:defRPr/>
            </a:pPr>
            <a:fld id="{116CB9E4-AAA2-4683-B4FD-4F59D2E390D3}"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1F631311-F760-4FC1-8E5B-7407C077DA93}" type="datetime1">
              <a:rPr lang="fr-FR" smtClean="0"/>
              <a:t>23/12/2024</a:t>
            </a:fld>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a:t>Réglement intérieur CCIAF validé par l'AG du 17 juin 2013</a:t>
            </a:r>
          </a:p>
        </p:txBody>
      </p:sp>
      <p:sp>
        <p:nvSpPr>
          <p:cNvPr id="6" name="Espace réservé du numéro de diapositive 5"/>
          <p:cNvSpPr>
            <a:spLocks noGrp="1"/>
          </p:cNvSpPr>
          <p:nvPr>
            <p:ph type="sldNum" sz="quarter" idx="12"/>
          </p:nvPr>
        </p:nvSpPr>
        <p:spPr/>
        <p:txBody>
          <a:bodyPr/>
          <a:lstStyle>
            <a:lvl1pPr>
              <a:defRPr/>
            </a:lvl1pPr>
          </a:lstStyle>
          <a:p>
            <a:pPr>
              <a:defRPr/>
            </a:pPr>
            <a:fld id="{C0B33ECF-85CF-484B-86FB-643D43C0F18E}"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1C084311-3714-4309-A22E-D86412919305}" type="datetime1">
              <a:rPr lang="fr-FR" smtClean="0"/>
              <a:t>23/12/2024</a:t>
            </a:fld>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a:t>Réglement intérieur CCIAF validé par l'AG du 17 juin 2013</a:t>
            </a:r>
          </a:p>
        </p:txBody>
      </p:sp>
      <p:sp>
        <p:nvSpPr>
          <p:cNvPr id="6" name="Espace réservé du numéro de diapositive 5"/>
          <p:cNvSpPr>
            <a:spLocks noGrp="1"/>
          </p:cNvSpPr>
          <p:nvPr>
            <p:ph type="sldNum" sz="quarter" idx="12"/>
          </p:nvPr>
        </p:nvSpPr>
        <p:spPr/>
        <p:txBody>
          <a:bodyPr/>
          <a:lstStyle>
            <a:lvl1pPr>
              <a:defRPr/>
            </a:lvl1pPr>
          </a:lstStyle>
          <a:p>
            <a:pPr>
              <a:defRPr/>
            </a:pPr>
            <a:fld id="{02E0DBC1-90B4-4941-A23A-4DD93D28F191}"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E92E1017-5C70-4B26-9F80-BE869FAB62F8}" type="datetime1">
              <a:rPr lang="fr-FR" smtClean="0"/>
              <a:t>23/12/2024</a:t>
            </a:fld>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a:t>Réglement intérieur CCIAF validé par l'AG du 17 juin 2013</a:t>
            </a:r>
          </a:p>
        </p:txBody>
      </p:sp>
      <p:sp>
        <p:nvSpPr>
          <p:cNvPr id="6" name="Espace réservé du numéro de diapositive 5"/>
          <p:cNvSpPr>
            <a:spLocks noGrp="1"/>
          </p:cNvSpPr>
          <p:nvPr>
            <p:ph type="sldNum" sz="quarter" idx="12"/>
          </p:nvPr>
        </p:nvSpPr>
        <p:spPr/>
        <p:txBody>
          <a:bodyPr/>
          <a:lstStyle>
            <a:lvl1pPr>
              <a:defRPr/>
            </a:lvl1pPr>
          </a:lstStyle>
          <a:p>
            <a:pPr>
              <a:defRPr/>
            </a:pPr>
            <a:fld id="{3D693B73-883E-4D88-8A61-1854AD554EB7}"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FD24EA4F-6556-41F0-9298-816EA5BB9331}" type="datetime1">
              <a:rPr lang="fr-FR" smtClean="0"/>
              <a:t>23/12/2024</a:t>
            </a:fld>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a:t>Réglement intérieur CCIAF validé par l'AG du 17 juin 2013</a:t>
            </a:r>
          </a:p>
        </p:txBody>
      </p:sp>
      <p:sp>
        <p:nvSpPr>
          <p:cNvPr id="6" name="Espace réservé du numéro de diapositive 5"/>
          <p:cNvSpPr>
            <a:spLocks noGrp="1"/>
          </p:cNvSpPr>
          <p:nvPr>
            <p:ph type="sldNum" sz="quarter" idx="12"/>
          </p:nvPr>
        </p:nvSpPr>
        <p:spPr/>
        <p:txBody>
          <a:bodyPr/>
          <a:lstStyle>
            <a:lvl1pPr>
              <a:defRPr/>
            </a:lvl1pPr>
          </a:lstStyle>
          <a:p>
            <a:pPr>
              <a:defRPr/>
            </a:pPr>
            <a:fld id="{22CD0D15-8C03-41E0-AB33-44895D8168EE}"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p:cNvSpPr>
            <a:spLocks noGrp="1"/>
          </p:cNvSpPr>
          <p:nvPr>
            <p:ph type="dt" sz="half" idx="10"/>
          </p:nvPr>
        </p:nvSpPr>
        <p:spPr/>
        <p:txBody>
          <a:bodyPr/>
          <a:lstStyle>
            <a:lvl1pPr>
              <a:defRPr/>
            </a:lvl1pPr>
          </a:lstStyle>
          <a:p>
            <a:pPr>
              <a:defRPr/>
            </a:pPr>
            <a:fld id="{EBD12A64-50F9-48A8-8BC0-1A20EE5F3BEE}" type="datetime1">
              <a:rPr lang="fr-FR" smtClean="0"/>
              <a:t>23/12/2024</a:t>
            </a:fld>
            <a:endParaRPr lang="fr-FR"/>
          </a:p>
        </p:txBody>
      </p:sp>
      <p:sp>
        <p:nvSpPr>
          <p:cNvPr id="6" name="Espace réservé du pied de page 4"/>
          <p:cNvSpPr>
            <a:spLocks noGrp="1"/>
          </p:cNvSpPr>
          <p:nvPr>
            <p:ph type="ftr" sz="quarter" idx="11"/>
          </p:nvPr>
        </p:nvSpPr>
        <p:spPr/>
        <p:txBody>
          <a:bodyPr/>
          <a:lstStyle>
            <a:lvl1pPr>
              <a:defRPr/>
            </a:lvl1pPr>
          </a:lstStyle>
          <a:p>
            <a:pPr>
              <a:defRPr/>
            </a:pPr>
            <a:r>
              <a:rPr lang="fr-FR"/>
              <a:t>Réglement intérieur CCIAF validé par l'AG du 17 juin 2013</a:t>
            </a:r>
          </a:p>
        </p:txBody>
      </p:sp>
      <p:sp>
        <p:nvSpPr>
          <p:cNvPr id="7" name="Espace réservé du numéro de diapositive 5"/>
          <p:cNvSpPr>
            <a:spLocks noGrp="1"/>
          </p:cNvSpPr>
          <p:nvPr>
            <p:ph type="sldNum" sz="quarter" idx="12"/>
          </p:nvPr>
        </p:nvSpPr>
        <p:spPr/>
        <p:txBody>
          <a:bodyPr/>
          <a:lstStyle>
            <a:lvl1pPr>
              <a:defRPr/>
            </a:lvl1pPr>
          </a:lstStyle>
          <a:p>
            <a:pPr>
              <a:defRPr/>
            </a:pPr>
            <a:fld id="{870F995D-7A23-4A09-9866-7ED0874301DD}"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p:cNvSpPr>
            <a:spLocks noGrp="1"/>
          </p:cNvSpPr>
          <p:nvPr>
            <p:ph type="dt" sz="half" idx="10"/>
          </p:nvPr>
        </p:nvSpPr>
        <p:spPr/>
        <p:txBody>
          <a:bodyPr/>
          <a:lstStyle>
            <a:lvl1pPr>
              <a:defRPr/>
            </a:lvl1pPr>
          </a:lstStyle>
          <a:p>
            <a:pPr>
              <a:defRPr/>
            </a:pPr>
            <a:fld id="{AF6E01E3-23A5-4F49-A632-1C9662A1E843}" type="datetime1">
              <a:rPr lang="fr-FR" smtClean="0"/>
              <a:t>23/12/2024</a:t>
            </a:fld>
            <a:endParaRPr lang="fr-FR"/>
          </a:p>
        </p:txBody>
      </p:sp>
      <p:sp>
        <p:nvSpPr>
          <p:cNvPr id="8" name="Espace réservé du pied de page 4"/>
          <p:cNvSpPr>
            <a:spLocks noGrp="1"/>
          </p:cNvSpPr>
          <p:nvPr>
            <p:ph type="ftr" sz="quarter" idx="11"/>
          </p:nvPr>
        </p:nvSpPr>
        <p:spPr/>
        <p:txBody>
          <a:bodyPr/>
          <a:lstStyle>
            <a:lvl1pPr>
              <a:defRPr/>
            </a:lvl1pPr>
          </a:lstStyle>
          <a:p>
            <a:pPr>
              <a:defRPr/>
            </a:pPr>
            <a:r>
              <a:rPr lang="fr-FR"/>
              <a:t>Réglement intérieur CCIAF validé par l'AG du 17 juin 2013</a:t>
            </a:r>
          </a:p>
        </p:txBody>
      </p:sp>
      <p:sp>
        <p:nvSpPr>
          <p:cNvPr id="9" name="Espace réservé du numéro de diapositive 5"/>
          <p:cNvSpPr>
            <a:spLocks noGrp="1"/>
          </p:cNvSpPr>
          <p:nvPr>
            <p:ph type="sldNum" sz="quarter" idx="12"/>
          </p:nvPr>
        </p:nvSpPr>
        <p:spPr/>
        <p:txBody>
          <a:bodyPr/>
          <a:lstStyle>
            <a:lvl1pPr>
              <a:defRPr/>
            </a:lvl1pPr>
          </a:lstStyle>
          <a:p>
            <a:pPr>
              <a:defRPr/>
            </a:pPr>
            <a:fld id="{283572AD-CA57-4570-910F-FE517E9954C1}"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3"/>
          <p:cNvSpPr>
            <a:spLocks noGrp="1"/>
          </p:cNvSpPr>
          <p:nvPr>
            <p:ph type="dt" sz="half" idx="10"/>
          </p:nvPr>
        </p:nvSpPr>
        <p:spPr/>
        <p:txBody>
          <a:bodyPr/>
          <a:lstStyle>
            <a:lvl1pPr>
              <a:defRPr/>
            </a:lvl1pPr>
          </a:lstStyle>
          <a:p>
            <a:pPr>
              <a:defRPr/>
            </a:pPr>
            <a:fld id="{05CB4986-B032-4762-86CC-E8D025B83FC9}" type="datetime1">
              <a:rPr lang="fr-FR" smtClean="0"/>
              <a:t>23/12/2024</a:t>
            </a:fld>
            <a:endParaRPr lang="fr-FR"/>
          </a:p>
        </p:txBody>
      </p:sp>
      <p:sp>
        <p:nvSpPr>
          <p:cNvPr id="4" name="Espace réservé du pied de page 4"/>
          <p:cNvSpPr>
            <a:spLocks noGrp="1"/>
          </p:cNvSpPr>
          <p:nvPr>
            <p:ph type="ftr" sz="quarter" idx="11"/>
          </p:nvPr>
        </p:nvSpPr>
        <p:spPr/>
        <p:txBody>
          <a:bodyPr/>
          <a:lstStyle>
            <a:lvl1pPr>
              <a:defRPr/>
            </a:lvl1pPr>
          </a:lstStyle>
          <a:p>
            <a:pPr>
              <a:defRPr/>
            </a:pPr>
            <a:r>
              <a:rPr lang="fr-FR"/>
              <a:t>Réglement intérieur CCIAF validé par l'AG du 17 juin 2013</a:t>
            </a:r>
          </a:p>
        </p:txBody>
      </p:sp>
      <p:sp>
        <p:nvSpPr>
          <p:cNvPr id="5" name="Espace réservé du numéro de diapositive 5"/>
          <p:cNvSpPr>
            <a:spLocks noGrp="1"/>
          </p:cNvSpPr>
          <p:nvPr>
            <p:ph type="sldNum" sz="quarter" idx="12"/>
          </p:nvPr>
        </p:nvSpPr>
        <p:spPr/>
        <p:txBody>
          <a:bodyPr/>
          <a:lstStyle>
            <a:lvl1pPr>
              <a:defRPr/>
            </a:lvl1pPr>
          </a:lstStyle>
          <a:p>
            <a:pPr>
              <a:defRPr/>
            </a:pPr>
            <a:fld id="{256BD9EF-AC86-47F3-B7F6-A61E6729B651}"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0787DB4B-56F4-4FC3-AF96-7CE607AE8C1E}" type="datetime1">
              <a:rPr lang="fr-FR" smtClean="0"/>
              <a:t>23/12/2024</a:t>
            </a:fld>
            <a:endParaRPr lang="fr-FR"/>
          </a:p>
        </p:txBody>
      </p:sp>
      <p:sp>
        <p:nvSpPr>
          <p:cNvPr id="3" name="Espace réservé du pied de page 4"/>
          <p:cNvSpPr>
            <a:spLocks noGrp="1"/>
          </p:cNvSpPr>
          <p:nvPr>
            <p:ph type="ftr" sz="quarter" idx="11"/>
          </p:nvPr>
        </p:nvSpPr>
        <p:spPr/>
        <p:txBody>
          <a:bodyPr/>
          <a:lstStyle>
            <a:lvl1pPr>
              <a:defRPr/>
            </a:lvl1pPr>
          </a:lstStyle>
          <a:p>
            <a:pPr>
              <a:defRPr/>
            </a:pPr>
            <a:r>
              <a:rPr lang="fr-FR"/>
              <a:t>Réglement intérieur CCIAF validé par l'AG du 17 juin 2013</a:t>
            </a:r>
          </a:p>
        </p:txBody>
      </p:sp>
      <p:sp>
        <p:nvSpPr>
          <p:cNvPr id="4" name="Espace réservé du numéro de diapositive 5"/>
          <p:cNvSpPr>
            <a:spLocks noGrp="1"/>
          </p:cNvSpPr>
          <p:nvPr>
            <p:ph type="sldNum" sz="quarter" idx="12"/>
          </p:nvPr>
        </p:nvSpPr>
        <p:spPr/>
        <p:txBody>
          <a:bodyPr/>
          <a:lstStyle>
            <a:lvl1pPr>
              <a:defRPr/>
            </a:lvl1pPr>
          </a:lstStyle>
          <a:p>
            <a:pPr>
              <a:defRPr/>
            </a:pPr>
            <a:fld id="{D3BF4365-7002-4547-A347-CAE4D4556023}"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49FD32E3-FF9F-4C7E-BBD3-F4BDD8A1D0E2}" type="datetime1">
              <a:rPr lang="fr-FR" smtClean="0"/>
              <a:t>23/12/2024</a:t>
            </a:fld>
            <a:endParaRPr lang="fr-FR"/>
          </a:p>
        </p:txBody>
      </p:sp>
      <p:sp>
        <p:nvSpPr>
          <p:cNvPr id="6" name="Espace réservé du pied de page 4"/>
          <p:cNvSpPr>
            <a:spLocks noGrp="1"/>
          </p:cNvSpPr>
          <p:nvPr>
            <p:ph type="ftr" sz="quarter" idx="11"/>
          </p:nvPr>
        </p:nvSpPr>
        <p:spPr/>
        <p:txBody>
          <a:bodyPr/>
          <a:lstStyle>
            <a:lvl1pPr>
              <a:defRPr/>
            </a:lvl1pPr>
          </a:lstStyle>
          <a:p>
            <a:pPr>
              <a:defRPr/>
            </a:pPr>
            <a:r>
              <a:rPr lang="fr-FR"/>
              <a:t>Réglement intérieur CCIAF validé par l'AG du 17 juin 2013</a:t>
            </a:r>
          </a:p>
        </p:txBody>
      </p:sp>
      <p:sp>
        <p:nvSpPr>
          <p:cNvPr id="7" name="Espace réservé du numéro de diapositive 5"/>
          <p:cNvSpPr>
            <a:spLocks noGrp="1"/>
          </p:cNvSpPr>
          <p:nvPr>
            <p:ph type="sldNum" sz="quarter" idx="12"/>
          </p:nvPr>
        </p:nvSpPr>
        <p:spPr/>
        <p:txBody>
          <a:bodyPr/>
          <a:lstStyle>
            <a:lvl1pPr>
              <a:defRPr/>
            </a:lvl1pPr>
          </a:lstStyle>
          <a:p>
            <a:pPr>
              <a:defRPr/>
            </a:pPr>
            <a:fld id="{B5F6C4E9-01AC-4DF6-AAC9-4643C6A07AC0}"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93585EC3-CE1A-4C66-B369-4E6D815ED2A4}" type="datetime1">
              <a:rPr lang="fr-FR" smtClean="0"/>
              <a:t>23/12/2024</a:t>
            </a:fld>
            <a:endParaRPr lang="fr-FR"/>
          </a:p>
        </p:txBody>
      </p:sp>
      <p:sp>
        <p:nvSpPr>
          <p:cNvPr id="6" name="Espace réservé du pied de page 4"/>
          <p:cNvSpPr>
            <a:spLocks noGrp="1"/>
          </p:cNvSpPr>
          <p:nvPr>
            <p:ph type="ftr" sz="quarter" idx="11"/>
          </p:nvPr>
        </p:nvSpPr>
        <p:spPr/>
        <p:txBody>
          <a:bodyPr/>
          <a:lstStyle>
            <a:lvl1pPr>
              <a:defRPr/>
            </a:lvl1pPr>
          </a:lstStyle>
          <a:p>
            <a:pPr>
              <a:defRPr/>
            </a:pPr>
            <a:r>
              <a:rPr lang="fr-FR"/>
              <a:t>Réglement intérieur CCIAF validé par l'AG du 17 juin 2013</a:t>
            </a:r>
          </a:p>
        </p:txBody>
      </p:sp>
      <p:sp>
        <p:nvSpPr>
          <p:cNvPr id="7" name="Espace réservé du numéro de diapositive 5"/>
          <p:cNvSpPr>
            <a:spLocks noGrp="1"/>
          </p:cNvSpPr>
          <p:nvPr>
            <p:ph type="sldNum" sz="quarter" idx="12"/>
          </p:nvPr>
        </p:nvSpPr>
        <p:spPr/>
        <p:txBody>
          <a:bodyPr/>
          <a:lstStyle>
            <a:lvl1pPr>
              <a:defRPr/>
            </a:lvl1pPr>
          </a:lstStyle>
          <a:p>
            <a:pPr>
              <a:defRPr/>
            </a:pPr>
            <a:fld id="{53185383-4D96-4FF6-97B7-2E94274FDAD3}"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u="none" smtClean="0">
                <a:solidFill>
                  <a:schemeClr val="tx1">
                    <a:tint val="75000"/>
                  </a:schemeClr>
                </a:solidFill>
                <a:latin typeface="+mn-lt"/>
                <a:cs typeface="+mn-cs"/>
              </a:defRPr>
            </a:lvl1pPr>
          </a:lstStyle>
          <a:p>
            <a:pPr>
              <a:defRPr/>
            </a:pPr>
            <a:fld id="{3FA5A514-E300-4E9A-8F06-7951BE76E51D}" type="datetime1">
              <a:rPr lang="fr-FR" smtClean="0"/>
              <a:t>23/12/2024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u="none">
                <a:solidFill>
                  <a:schemeClr val="tx1">
                    <a:tint val="75000"/>
                  </a:schemeClr>
                </a:solidFill>
                <a:latin typeface="+mn-lt"/>
                <a:cs typeface="+mn-cs"/>
              </a:defRPr>
            </a:lvl1pPr>
          </a:lstStyle>
          <a:p>
            <a:pPr>
              <a:defRPr/>
            </a:pPr>
            <a:r>
              <a:rPr lang="fr-FR"/>
              <a:t>Réglement intérieur CCIAF validé par l'AG du 17 juin 2013</a:t>
            </a: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u="none" smtClean="0">
                <a:solidFill>
                  <a:schemeClr val="tx1">
                    <a:tint val="75000"/>
                  </a:schemeClr>
                </a:solidFill>
                <a:latin typeface="+mn-lt"/>
                <a:cs typeface="+mn-cs"/>
              </a:defRPr>
            </a:lvl1pPr>
          </a:lstStyle>
          <a:p>
            <a:pPr>
              <a:defRPr/>
            </a:pPr>
            <a:fld id="{9C0580E8-3D9B-41F6-B05A-2AAA3F0A771E}"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r="-1000"/>
          </a:stretch>
        </a:blipFill>
        <a:effectLst/>
      </p:bgPr>
    </p:bg>
    <p:spTree>
      <p:nvGrpSpPr>
        <p:cNvPr id="1" name=""/>
        <p:cNvGrpSpPr/>
        <p:nvPr/>
      </p:nvGrpSpPr>
      <p:grpSpPr>
        <a:xfrm>
          <a:off x="0" y="0"/>
          <a:ext cx="0" cy="0"/>
          <a:chOff x="0" y="0"/>
          <a:chExt cx="0" cy="0"/>
        </a:xfrm>
      </p:grpSpPr>
      <p:sp>
        <p:nvSpPr>
          <p:cNvPr id="14338" name="Espace réservé du contenu 8"/>
          <p:cNvSpPr>
            <a:spLocks noGrp="1"/>
          </p:cNvSpPr>
          <p:nvPr>
            <p:ph idx="1"/>
          </p:nvPr>
        </p:nvSpPr>
        <p:spPr>
          <a:xfrm>
            <a:off x="142844" y="1428736"/>
            <a:ext cx="8829708" cy="4829196"/>
          </a:xfrm>
        </p:spPr>
        <p:txBody>
          <a:bodyPr/>
          <a:lstStyle/>
          <a:p>
            <a:pPr algn="ctr">
              <a:buNone/>
            </a:pPr>
            <a:endParaRPr lang="fr-FR" sz="1700" dirty="0">
              <a:solidFill>
                <a:srgbClr val="0070C0"/>
              </a:solidFill>
            </a:endParaRPr>
          </a:p>
          <a:p>
            <a:pPr algn="ctr">
              <a:buNone/>
            </a:pPr>
            <a:r>
              <a:rPr lang="fr-FR" sz="2000" dirty="0">
                <a:solidFill>
                  <a:srgbClr val="0070C0"/>
                </a:solidFill>
              </a:rPr>
              <a:t>La Chambre de Commerce et d’Industrie </a:t>
            </a:r>
            <a:r>
              <a:rPr lang="fr-FR" sz="2000" dirty="0" err="1">
                <a:solidFill>
                  <a:srgbClr val="0070C0"/>
                </a:solidFill>
              </a:rPr>
              <a:t>Algéro</a:t>
            </a:r>
            <a:r>
              <a:rPr lang="fr-FR" sz="2000" dirty="0">
                <a:solidFill>
                  <a:srgbClr val="0070C0"/>
                </a:solidFill>
              </a:rPr>
              <a:t>-Française, CCIAF, est une association étrangère de droit algérien, agréée par le Ministère de l’Intérieur Algérien en date du 21 février 2011</a:t>
            </a:r>
          </a:p>
          <a:p>
            <a:pPr algn="ctr">
              <a:buNone/>
            </a:pPr>
            <a:endParaRPr lang="fr-FR" sz="2000" dirty="0">
              <a:solidFill>
                <a:srgbClr val="0070C0"/>
              </a:solidFill>
            </a:endParaRPr>
          </a:p>
          <a:p>
            <a:pPr algn="ctr">
              <a:buNone/>
            </a:pPr>
            <a:r>
              <a:rPr lang="fr-FR" sz="2000" dirty="0">
                <a:solidFill>
                  <a:srgbClr val="0070C0"/>
                </a:solidFill>
              </a:rPr>
              <a:t>Conformément  aux  articles 46 et 47 de ses statuts, le Conseil d’Administration a établi un projet de règlement intérieur de l’association qui a été présenté et entériné par l’Assemblée Générale Ordinaire de juin 2013 et dont les principales dispositions sont indiquées dans les slides suivants </a:t>
            </a:r>
          </a:p>
          <a:p>
            <a:pPr algn="ctr">
              <a:buNone/>
            </a:pPr>
            <a:endParaRPr lang="fr-FR" sz="2000" b="1" dirty="0">
              <a:solidFill>
                <a:srgbClr val="0070C0"/>
              </a:solidFill>
            </a:endParaRPr>
          </a:p>
        </p:txBody>
      </p:sp>
      <p:sp>
        <p:nvSpPr>
          <p:cNvPr id="4" name="Espace réservé du numéro de diapositive 3"/>
          <p:cNvSpPr>
            <a:spLocks noGrp="1"/>
          </p:cNvSpPr>
          <p:nvPr>
            <p:ph type="sldNum" sz="quarter" idx="12"/>
          </p:nvPr>
        </p:nvSpPr>
        <p:spPr/>
        <p:txBody>
          <a:bodyPr/>
          <a:lstStyle/>
          <a:p>
            <a:pPr>
              <a:defRPr/>
            </a:pPr>
            <a:fld id="{3D693B73-883E-4D88-8A61-1854AD554EB7}" type="slidenum">
              <a:rPr lang="fr-FR" smtClean="0"/>
              <a:pPr>
                <a:defRPr/>
              </a:pPr>
              <a:t>1</a:t>
            </a:fld>
            <a:endParaRPr lang="fr-FR" dirty="0"/>
          </a:p>
        </p:txBody>
      </p:sp>
      <p:sp>
        <p:nvSpPr>
          <p:cNvPr id="2" name="Espace réservé du pied de page 1">
            <a:extLst>
              <a:ext uri="{FF2B5EF4-FFF2-40B4-BE49-F238E27FC236}">
                <a16:creationId xmlns:a16="http://schemas.microsoft.com/office/drawing/2014/main" id="{2AD876D4-2A17-4A9E-B67F-6033AFADCB8A}"/>
              </a:ext>
            </a:extLst>
          </p:cNvPr>
          <p:cNvSpPr>
            <a:spLocks noGrp="1"/>
          </p:cNvSpPr>
          <p:nvPr>
            <p:ph type="ftr" sz="quarter" idx="11"/>
          </p:nvPr>
        </p:nvSpPr>
        <p:spPr/>
        <p:txBody>
          <a:bodyPr/>
          <a:lstStyle/>
          <a:p>
            <a:pPr>
              <a:defRPr/>
            </a:pPr>
            <a:r>
              <a:rPr lang="fr-FR"/>
              <a:t>Réglement intérieur CCIAF validé par l'AG du 17 juin 2013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000"/>
          </a:stretch>
        </a:blipFill>
        <a:effectLst/>
      </p:bgPr>
    </p:bg>
    <p:spTree>
      <p:nvGrpSpPr>
        <p:cNvPr id="1" name=""/>
        <p:cNvGrpSpPr/>
        <p:nvPr/>
      </p:nvGrpSpPr>
      <p:grpSpPr>
        <a:xfrm>
          <a:off x="0" y="0"/>
          <a:ext cx="0" cy="0"/>
          <a:chOff x="0" y="0"/>
          <a:chExt cx="0" cy="0"/>
        </a:xfrm>
      </p:grpSpPr>
      <p:sp>
        <p:nvSpPr>
          <p:cNvPr id="14338" name="Espace réservé du contenu 8"/>
          <p:cNvSpPr>
            <a:spLocks noGrp="1"/>
          </p:cNvSpPr>
          <p:nvPr>
            <p:ph idx="1"/>
          </p:nvPr>
        </p:nvSpPr>
        <p:spPr>
          <a:xfrm>
            <a:off x="142844" y="1428736"/>
            <a:ext cx="8829708" cy="5072098"/>
          </a:xfrm>
        </p:spPr>
        <p:txBody>
          <a:bodyPr/>
          <a:lstStyle/>
          <a:p>
            <a:pPr algn="ctr">
              <a:buNone/>
            </a:pPr>
            <a:endParaRPr lang="fr-FR" sz="1600" b="1" dirty="0">
              <a:solidFill>
                <a:srgbClr val="002060"/>
              </a:solidFill>
            </a:endParaRPr>
          </a:p>
          <a:p>
            <a:pPr algn="ctr">
              <a:buNone/>
            </a:pPr>
            <a:r>
              <a:rPr lang="fr-FR" sz="1800" b="1" dirty="0">
                <a:solidFill>
                  <a:srgbClr val="002060"/>
                </a:solidFill>
              </a:rPr>
              <a:t>PREAMBULE</a:t>
            </a:r>
          </a:p>
          <a:p>
            <a:pPr>
              <a:buFontTx/>
              <a:buChar char="-"/>
            </a:pPr>
            <a:r>
              <a:rPr lang="fr-FR" sz="1600" dirty="0">
                <a:solidFill>
                  <a:srgbClr val="002060"/>
                </a:solidFill>
              </a:rPr>
              <a:t>Les stipulations statutaires prévalent en toutes circonstances sur celles du présent règlement</a:t>
            </a:r>
          </a:p>
          <a:p>
            <a:pPr>
              <a:buFontTx/>
              <a:buChar char="-"/>
            </a:pPr>
            <a:r>
              <a:rPr lang="fr-FR" sz="1600" dirty="0">
                <a:solidFill>
                  <a:srgbClr val="002060"/>
                </a:solidFill>
              </a:rPr>
              <a:t>Le règlement intérieur doit être communiqué à tous les adhérents sur simple demande adressée au président de la CCIAF </a:t>
            </a:r>
          </a:p>
          <a:p>
            <a:pPr algn="ctr">
              <a:buNone/>
            </a:pPr>
            <a:r>
              <a:rPr lang="fr-FR" sz="1800" b="1" dirty="0">
                <a:solidFill>
                  <a:srgbClr val="002060"/>
                </a:solidFill>
              </a:rPr>
              <a:t>ELIGIBILITE ET DROIT DE VOTE</a:t>
            </a:r>
          </a:p>
          <a:p>
            <a:pPr>
              <a:buFontTx/>
              <a:buChar char="-"/>
            </a:pPr>
            <a:r>
              <a:rPr lang="fr-FR" sz="1600" dirty="0">
                <a:solidFill>
                  <a:srgbClr val="002060"/>
                </a:solidFill>
              </a:rPr>
              <a:t>Tous les membres de la CCIAF  à jour de leur cotisation ont le droit de voter et d’être élu à toutes les instances de la CCIAF </a:t>
            </a:r>
          </a:p>
          <a:p>
            <a:pPr>
              <a:buNone/>
            </a:pPr>
            <a:endParaRPr lang="fr-FR" sz="1600" dirty="0">
              <a:solidFill>
                <a:srgbClr val="002060"/>
              </a:solidFill>
            </a:endParaRPr>
          </a:p>
          <a:p>
            <a:pPr algn="ctr">
              <a:buNone/>
            </a:pPr>
            <a:r>
              <a:rPr lang="fr-FR" sz="1800" b="1" dirty="0">
                <a:solidFill>
                  <a:srgbClr val="002060"/>
                </a:solidFill>
              </a:rPr>
              <a:t>ASSEMBLEE GENERALE ORDINAIRE ET EXTRORDINAIRE</a:t>
            </a:r>
          </a:p>
          <a:p>
            <a:pPr>
              <a:buNone/>
            </a:pPr>
            <a:endParaRPr lang="fr-FR" sz="1600" dirty="0">
              <a:solidFill>
                <a:srgbClr val="002060"/>
              </a:solidFill>
            </a:endParaRPr>
          </a:p>
          <a:p>
            <a:pPr>
              <a:buFontTx/>
              <a:buChar char="-"/>
            </a:pPr>
            <a:r>
              <a:rPr lang="fr-FR" sz="1600" dirty="0">
                <a:solidFill>
                  <a:srgbClr val="002060"/>
                </a:solidFill>
              </a:rPr>
              <a:t>L’ensemble des adhérents à jour de leur cotisation sont convoqués aux travaux des assemblées</a:t>
            </a:r>
          </a:p>
          <a:p>
            <a:pPr>
              <a:buFontTx/>
              <a:buChar char="-"/>
            </a:pPr>
            <a:r>
              <a:rPr lang="fr-FR" sz="1600" dirty="0">
                <a:solidFill>
                  <a:srgbClr val="002060"/>
                </a:solidFill>
              </a:rPr>
              <a:t>Les séances de l’Assemblée Générale ne sont pas publiques sauf invitation par le Président</a:t>
            </a:r>
          </a:p>
          <a:p>
            <a:pPr>
              <a:buFontTx/>
              <a:buChar char="-"/>
            </a:pPr>
            <a:r>
              <a:rPr lang="fr-FR" sz="1600" dirty="0">
                <a:solidFill>
                  <a:srgbClr val="002060"/>
                </a:solidFill>
              </a:rPr>
              <a:t>Le Président dirige les débats et veille au bon déroulement de la séance . </a:t>
            </a:r>
          </a:p>
          <a:p>
            <a:pPr>
              <a:buFontTx/>
              <a:buChar char="-"/>
            </a:pPr>
            <a:r>
              <a:rPr lang="fr-FR" sz="1600" dirty="0">
                <a:solidFill>
                  <a:srgbClr val="002060"/>
                </a:solidFill>
              </a:rPr>
              <a:t>En cas de partage égal des voix, lors d’un vote, la voix du Président est prépondérante. Il peut être procédé à un vote à bulletin secret sur décision du président</a:t>
            </a:r>
            <a:endParaRPr lang="fr-FR" sz="1600" u="sng" dirty="0">
              <a:solidFill>
                <a:srgbClr val="002060"/>
              </a:solidFill>
            </a:endParaRPr>
          </a:p>
        </p:txBody>
      </p:sp>
      <p:sp>
        <p:nvSpPr>
          <p:cNvPr id="4" name="Espace réservé du numéro de diapositive 3"/>
          <p:cNvSpPr>
            <a:spLocks noGrp="1"/>
          </p:cNvSpPr>
          <p:nvPr>
            <p:ph type="sldNum" sz="quarter" idx="12"/>
          </p:nvPr>
        </p:nvSpPr>
        <p:spPr/>
        <p:txBody>
          <a:bodyPr/>
          <a:lstStyle/>
          <a:p>
            <a:pPr>
              <a:defRPr/>
            </a:pPr>
            <a:fld id="{3D693B73-883E-4D88-8A61-1854AD554EB7}" type="slidenum">
              <a:rPr lang="fr-FR" smtClean="0"/>
              <a:pPr>
                <a:defRPr/>
              </a:pPr>
              <a:t>2</a:t>
            </a:fld>
            <a:endParaRPr lang="fr-FR"/>
          </a:p>
        </p:txBody>
      </p:sp>
      <p:sp>
        <p:nvSpPr>
          <p:cNvPr id="2" name="Espace réservé du pied de page 1">
            <a:extLst>
              <a:ext uri="{FF2B5EF4-FFF2-40B4-BE49-F238E27FC236}">
                <a16:creationId xmlns:a16="http://schemas.microsoft.com/office/drawing/2014/main" id="{3E43470A-E8CD-42C9-85CB-FF468A48D213}"/>
              </a:ext>
            </a:extLst>
          </p:cNvPr>
          <p:cNvSpPr>
            <a:spLocks noGrp="1"/>
          </p:cNvSpPr>
          <p:nvPr>
            <p:ph type="ftr" sz="quarter" idx="11"/>
          </p:nvPr>
        </p:nvSpPr>
        <p:spPr/>
        <p:txBody>
          <a:bodyPr/>
          <a:lstStyle/>
          <a:p>
            <a:pPr>
              <a:defRPr/>
            </a:pPr>
            <a:r>
              <a:rPr lang="fr-FR"/>
              <a:t>Réglement intérieur CCIAF validé par l'AG du 17 juin 2013</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000"/>
          </a:stretch>
        </a:blipFill>
        <a:effectLst/>
      </p:bgPr>
    </p:bg>
    <p:spTree>
      <p:nvGrpSpPr>
        <p:cNvPr id="1" name=""/>
        <p:cNvGrpSpPr/>
        <p:nvPr/>
      </p:nvGrpSpPr>
      <p:grpSpPr>
        <a:xfrm>
          <a:off x="0" y="0"/>
          <a:ext cx="0" cy="0"/>
          <a:chOff x="0" y="0"/>
          <a:chExt cx="0" cy="0"/>
        </a:xfrm>
      </p:grpSpPr>
      <p:sp>
        <p:nvSpPr>
          <p:cNvPr id="14338" name="Espace réservé du contenu 8"/>
          <p:cNvSpPr>
            <a:spLocks noGrp="1"/>
          </p:cNvSpPr>
          <p:nvPr>
            <p:ph idx="1"/>
          </p:nvPr>
        </p:nvSpPr>
        <p:spPr>
          <a:xfrm>
            <a:off x="142844" y="1428736"/>
            <a:ext cx="8829708" cy="5072098"/>
          </a:xfrm>
        </p:spPr>
        <p:txBody>
          <a:bodyPr/>
          <a:lstStyle/>
          <a:p>
            <a:pPr algn="ctr">
              <a:buNone/>
            </a:pPr>
            <a:endParaRPr lang="fr-FR" sz="1600" b="1" dirty="0">
              <a:solidFill>
                <a:srgbClr val="002060"/>
              </a:solidFill>
            </a:endParaRPr>
          </a:p>
          <a:p>
            <a:pPr algn="ctr">
              <a:buNone/>
            </a:pPr>
            <a:r>
              <a:rPr lang="fr-FR" sz="1800" b="1" dirty="0">
                <a:solidFill>
                  <a:srgbClr val="002060"/>
                </a:solidFill>
              </a:rPr>
              <a:t>CONSEIL D’ADMINISTRATION </a:t>
            </a:r>
          </a:p>
          <a:p>
            <a:pPr>
              <a:buFontTx/>
              <a:buChar char="-"/>
            </a:pPr>
            <a:r>
              <a:rPr lang="fr-FR" sz="1600" dirty="0">
                <a:solidFill>
                  <a:srgbClr val="002060"/>
                </a:solidFill>
              </a:rPr>
              <a:t>Est composé de 18 membres dont un Président, deux Vice-présidents, un trésorier et un Secrétaire Général.</a:t>
            </a:r>
          </a:p>
          <a:p>
            <a:pPr>
              <a:buFontTx/>
              <a:buChar char="-"/>
            </a:pPr>
            <a:r>
              <a:rPr lang="fr-FR" sz="1600" dirty="0">
                <a:solidFill>
                  <a:srgbClr val="002060"/>
                </a:solidFill>
              </a:rPr>
              <a:t>Les candidats au poste d’administrateur devront être à jour de leur cotisation (au moment du vote) et avoir été adhérent de la CCIAF au minimum une année pleine.</a:t>
            </a:r>
          </a:p>
          <a:p>
            <a:pPr>
              <a:buFontTx/>
              <a:buChar char="-"/>
            </a:pPr>
            <a:r>
              <a:rPr lang="fr-FR" sz="1600" dirty="0">
                <a:solidFill>
                  <a:srgbClr val="002060"/>
                </a:solidFill>
              </a:rPr>
              <a:t>Il est procédé à l’élection d’un administrateur par poste à pouvoir au scrutin uninominal à un tour après  appel à candidatures envoyé au plus tard 15 jours ouvrables avant la date de l’Assemblée Générale .</a:t>
            </a:r>
          </a:p>
          <a:p>
            <a:pPr>
              <a:buFontTx/>
              <a:buChar char="-"/>
            </a:pPr>
            <a:r>
              <a:rPr lang="fr-FR" sz="1600" dirty="0">
                <a:solidFill>
                  <a:srgbClr val="002060"/>
                </a:solidFill>
              </a:rPr>
              <a:t>Les candidats disposeront d’un délai de 5 mn pour se présenter à l’Assemblée Générale</a:t>
            </a:r>
          </a:p>
          <a:p>
            <a:pPr>
              <a:buFontTx/>
              <a:buChar char="-"/>
            </a:pPr>
            <a:r>
              <a:rPr lang="fr-FR" sz="1600" u="sng" dirty="0">
                <a:solidFill>
                  <a:srgbClr val="002060"/>
                </a:solidFill>
              </a:rPr>
              <a:t> </a:t>
            </a:r>
            <a:r>
              <a:rPr lang="fr-FR" sz="1600" dirty="0">
                <a:solidFill>
                  <a:srgbClr val="002060"/>
                </a:solidFill>
              </a:rPr>
              <a:t>Il est proposé de veiller </a:t>
            </a:r>
            <a:r>
              <a:rPr lang="fr-FR" sz="1600" b="1" dirty="0">
                <a:solidFill>
                  <a:srgbClr val="002060"/>
                </a:solidFill>
              </a:rPr>
              <a:t>à la parité des nationalités </a:t>
            </a:r>
            <a:r>
              <a:rPr lang="fr-FR" sz="1600" dirty="0">
                <a:solidFill>
                  <a:srgbClr val="002060"/>
                </a:solidFill>
              </a:rPr>
              <a:t>composant le Conseil d’Administration de la CCIAF en tant qu’organe d’administration de la Chambre et ce Afin de sauvegarder l’esprit qui a prévalut lors de la création de la CCIAF, à savoir, une association de chefs d’entreprises français et algériens, impliqués dans le développement des relations économiques entre les deux pays, </a:t>
            </a:r>
          </a:p>
          <a:p>
            <a:pPr>
              <a:buNone/>
            </a:pPr>
            <a:r>
              <a:rPr lang="fr-FR" sz="1600" dirty="0">
                <a:solidFill>
                  <a:srgbClr val="002060"/>
                </a:solidFill>
              </a:rPr>
              <a:t>	Pour se faire, l’élection  se fera sur la base de deux listes tenant compte de la nationalité des adhérents candidats . Les postes d’administrateurs seront pourvus, respectivement suivant l’ordre de classement des  candidats élus de chaque liste au prorata des postes d’administrateurs disponibles.</a:t>
            </a:r>
          </a:p>
          <a:p>
            <a:pPr>
              <a:buNone/>
            </a:pPr>
            <a:endParaRPr lang="fr-FR" sz="1600" u="sng" dirty="0">
              <a:solidFill>
                <a:srgbClr val="002060"/>
              </a:solidFill>
            </a:endParaRPr>
          </a:p>
        </p:txBody>
      </p:sp>
      <p:sp>
        <p:nvSpPr>
          <p:cNvPr id="4" name="Espace réservé du numéro de diapositive 3"/>
          <p:cNvSpPr>
            <a:spLocks noGrp="1"/>
          </p:cNvSpPr>
          <p:nvPr>
            <p:ph type="sldNum" sz="quarter" idx="12"/>
          </p:nvPr>
        </p:nvSpPr>
        <p:spPr/>
        <p:txBody>
          <a:bodyPr/>
          <a:lstStyle/>
          <a:p>
            <a:pPr>
              <a:defRPr/>
            </a:pPr>
            <a:fld id="{3D693B73-883E-4D88-8A61-1854AD554EB7}" type="slidenum">
              <a:rPr lang="fr-FR" smtClean="0"/>
              <a:pPr>
                <a:defRPr/>
              </a:pPr>
              <a:t>3</a:t>
            </a:fld>
            <a:endParaRPr lang="fr-FR" dirty="0"/>
          </a:p>
        </p:txBody>
      </p:sp>
      <p:sp>
        <p:nvSpPr>
          <p:cNvPr id="2" name="Espace réservé du pied de page 1">
            <a:extLst>
              <a:ext uri="{FF2B5EF4-FFF2-40B4-BE49-F238E27FC236}">
                <a16:creationId xmlns:a16="http://schemas.microsoft.com/office/drawing/2014/main" id="{A47AD82B-9D6A-4641-8BDE-D9E0CE9A7FA5}"/>
              </a:ext>
            </a:extLst>
          </p:cNvPr>
          <p:cNvSpPr>
            <a:spLocks noGrp="1"/>
          </p:cNvSpPr>
          <p:nvPr>
            <p:ph type="ftr" sz="quarter" idx="11"/>
          </p:nvPr>
        </p:nvSpPr>
        <p:spPr/>
        <p:txBody>
          <a:bodyPr/>
          <a:lstStyle/>
          <a:p>
            <a:pPr>
              <a:defRPr/>
            </a:pPr>
            <a:r>
              <a:rPr lang="fr-FR"/>
              <a:t>Réglement intérieur CCIAF validé par l'AG du 17 juin 2013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000"/>
          </a:stretch>
        </a:blipFill>
        <a:effectLst/>
      </p:bgPr>
    </p:bg>
    <p:spTree>
      <p:nvGrpSpPr>
        <p:cNvPr id="1" name=""/>
        <p:cNvGrpSpPr/>
        <p:nvPr/>
      </p:nvGrpSpPr>
      <p:grpSpPr>
        <a:xfrm>
          <a:off x="0" y="0"/>
          <a:ext cx="0" cy="0"/>
          <a:chOff x="0" y="0"/>
          <a:chExt cx="0" cy="0"/>
        </a:xfrm>
      </p:grpSpPr>
      <p:sp>
        <p:nvSpPr>
          <p:cNvPr id="14338" name="Espace réservé du contenu 8"/>
          <p:cNvSpPr>
            <a:spLocks noGrp="1"/>
          </p:cNvSpPr>
          <p:nvPr>
            <p:ph idx="1"/>
          </p:nvPr>
        </p:nvSpPr>
        <p:spPr>
          <a:xfrm>
            <a:off x="314292" y="1500174"/>
            <a:ext cx="8829708" cy="5072098"/>
          </a:xfrm>
        </p:spPr>
        <p:txBody>
          <a:bodyPr/>
          <a:lstStyle/>
          <a:p>
            <a:pPr>
              <a:buFontTx/>
              <a:buChar char="-"/>
            </a:pPr>
            <a:r>
              <a:rPr lang="fr-FR" sz="1600" dirty="0">
                <a:solidFill>
                  <a:srgbClr val="002060"/>
                </a:solidFill>
              </a:rPr>
              <a:t>Les fonctions d’administrateurs sont exercées bénévolement </a:t>
            </a:r>
          </a:p>
          <a:p>
            <a:pPr>
              <a:buFontTx/>
              <a:buChar char="-"/>
            </a:pPr>
            <a:r>
              <a:rPr lang="fr-FR" sz="1600" dirty="0">
                <a:solidFill>
                  <a:srgbClr val="002060"/>
                </a:solidFill>
              </a:rPr>
              <a:t>Durant leur mandat les administrateurs sont tenus au devoir de réserve. </a:t>
            </a:r>
          </a:p>
          <a:p>
            <a:pPr>
              <a:buFontTx/>
              <a:buChar char="-"/>
            </a:pPr>
            <a:r>
              <a:rPr lang="fr-FR" sz="1600" dirty="0">
                <a:solidFill>
                  <a:srgbClr val="002060"/>
                </a:solidFill>
              </a:rPr>
              <a:t>La communication avec les medias et les tiers concernant la vie, les activités et le développement de la CCIAF relève des compétences exclusives du Président.</a:t>
            </a:r>
          </a:p>
          <a:p>
            <a:pPr>
              <a:buFontTx/>
              <a:buChar char="-"/>
            </a:pPr>
            <a:r>
              <a:rPr lang="fr-FR" sz="1600" dirty="0">
                <a:solidFill>
                  <a:srgbClr val="002060"/>
                </a:solidFill>
              </a:rPr>
              <a:t>Les administrateurs doivent s’abstenir de délibérer sur une décision engageant la CCIAF, dans laquelle ils sont directement ou indirectement concernés à titre privé ou dans le cadre de leurs activités professionnelles. </a:t>
            </a:r>
          </a:p>
          <a:p>
            <a:pPr>
              <a:buFontTx/>
              <a:buChar char="-"/>
            </a:pPr>
            <a:r>
              <a:rPr lang="fr-FR" sz="1600" dirty="0">
                <a:solidFill>
                  <a:srgbClr val="002060"/>
                </a:solidFill>
              </a:rPr>
              <a:t>Les administrateurs, personnes physiques, sont élus par l’Assemblée Générale Ordinaire, en leur qualité de représentant de la personne morale au nom de laquelle ils se sont présentés. Le mandat d’administrateur prend fin dans les cas cités dans l’article 29 des statuts.</a:t>
            </a:r>
            <a:endParaRPr lang="fr-FR" sz="1600" dirty="0"/>
          </a:p>
          <a:p>
            <a:pPr>
              <a:buFontTx/>
              <a:buChar char="-"/>
            </a:pPr>
            <a:r>
              <a:rPr lang="fr-FR" sz="1600" dirty="0">
                <a:solidFill>
                  <a:srgbClr val="002060"/>
                </a:solidFill>
              </a:rPr>
              <a:t>Au delà de deux absences consécutives et injustifiées aux réunions du conseil d’administration, l’administrateur sera considéré comme démissionnaire et  remplacé selon la procédure d’appel à candidature. L’administrateur sera informé par courrier avec accusé réception.</a:t>
            </a:r>
          </a:p>
          <a:p>
            <a:pPr>
              <a:buFontTx/>
              <a:buChar char="-"/>
            </a:pPr>
            <a:r>
              <a:rPr lang="fr-FR" sz="1600" dirty="0">
                <a:solidFill>
                  <a:srgbClr val="002060"/>
                </a:solidFill>
              </a:rPr>
              <a:t>Toute démission doit se faire par écrit au Président</a:t>
            </a:r>
          </a:p>
          <a:p>
            <a:pPr>
              <a:buFontTx/>
              <a:buChar char="-"/>
            </a:pPr>
            <a:r>
              <a:rPr lang="fr-FR" sz="1600" dirty="0">
                <a:solidFill>
                  <a:srgbClr val="002060"/>
                </a:solidFill>
              </a:rPr>
              <a:t>En cas de démission du  Président, la demande est  adressée au 1er Vice Président de la CCIAF qui informera le Conseil d’Administration. Le 1er Vice Président assurera alors l’intérim de la Présidence de la CCIAF avec les mêmes prérogatives que ceux dévolues au Président. Il devra dans un délai maximum de 60 jours réunir le  Conseil d’Administration et procéder à l’élection d’un nouveau Président parmi ses membres.</a:t>
            </a:r>
          </a:p>
          <a:p>
            <a:pPr>
              <a:buFontTx/>
              <a:buChar char="-"/>
            </a:pPr>
            <a:endParaRPr lang="fr-FR" sz="1600" u="sng" dirty="0">
              <a:solidFill>
                <a:srgbClr val="002060"/>
              </a:solidFill>
            </a:endParaRPr>
          </a:p>
          <a:p>
            <a:pPr>
              <a:buNone/>
            </a:pPr>
            <a:r>
              <a:rPr lang="fr-FR" sz="1600" u="sng" dirty="0">
                <a:solidFill>
                  <a:srgbClr val="002060"/>
                </a:solidFill>
              </a:rPr>
              <a:t> </a:t>
            </a:r>
          </a:p>
        </p:txBody>
      </p:sp>
      <p:sp>
        <p:nvSpPr>
          <p:cNvPr id="4" name="Espace réservé du numéro de diapositive 3"/>
          <p:cNvSpPr>
            <a:spLocks noGrp="1"/>
          </p:cNvSpPr>
          <p:nvPr>
            <p:ph type="sldNum" sz="quarter" idx="12"/>
          </p:nvPr>
        </p:nvSpPr>
        <p:spPr/>
        <p:txBody>
          <a:bodyPr/>
          <a:lstStyle/>
          <a:p>
            <a:pPr>
              <a:defRPr/>
            </a:pPr>
            <a:fld id="{3D693B73-883E-4D88-8A61-1854AD554EB7}" type="slidenum">
              <a:rPr lang="fr-FR" smtClean="0"/>
              <a:pPr>
                <a:defRPr/>
              </a:pPr>
              <a:t>4</a:t>
            </a:fld>
            <a:endParaRPr lang="fr-FR" dirty="0"/>
          </a:p>
        </p:txBody>
      </p:sp>
      <p:sp>
        <p:nvSpPr>
          <p:cNvPr id="2" name="Espace réservé du pied de page 1">
            <a:extLst>
              <a:ext uri="{FF2B5EF4-FFF2-40B4-BE49-F238E27FC236}">
                <a16:creationId xmlns:a16="http://schemas.microsoft.com/office/drawing/2014/main" id="{FA76AC0B-5FD0-451E-A58E-F4E14E95ABBE}"/>
              </a:ext>
            </a:extLst>
          </p:cNvPr>
          <p:cNvSpPr>
            <a:spLocks noGrp="1"/>
          </p:cNvSpPr>
          <p:nvPr>
            <p:ph type="ftr" sz="quarter" idx="11"/>
          </p:nvPr>
        </p:nvSpPr>
        <p:spPr/>
        <p:txBody>
          <a:bodyPr/>
          <a:lstStyle/>
          <a:p>
            <a:pPr>
              <a:defRPr/>
            </a:pPr>
            <a:r>
              <a:rPr lang="fr-FR"/>
              <a:t>Réglement intérieur CCIAF validé par l'AG du 17 juin 2013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r="-1000"/>
          </a:stretch>
        </a:blipFill>
        <a:effectLst/>
      </p:bgPr>
    </p:bg>
    <p:spTree>
      <p:nvGrpSpPr>
        <p:cNvPr id="1" name=""/>
        <p:cNvGrpSpPr/>
        <p:nvPr/>
      </p:nvGrpSpPr>
      <p:grpSpPr>
        <a:xfrm>
          <a:off x="0" y="0"/>
          <a:ext cx="0" cy="0"/>
          <a:chOff x="0" y="0"/>
          <a:chExt cx="0" cy="0"/>
        </a:xfrm>
      </p:grpSpPr>
      <p:sp>
        <p:nvSpPr>
          <p:cNvPr id="14338" name="Espace réservé du contenu 8"/>
          <p:cNvSpPr>
            <a:spLocks noGrp="1"/>
          </p:cNvSpPr>
          <p:nvPr>
            <p:ph idx="1"/>
          </p:nvPr>
        </p:nvSpPr>
        <p:spPr>
          <a:xfrm>
            <a:off x="214282" y="1571612"/>
            <a:ext cx="8615426" cy="5072098"/>
          </a:xfrm>
        </p:spPr>
        <p:txBody>
          <a:bodyPr/>
          <a:lstStyle/>
          <a:p>
            <a:pPr algn="ctr">
              <a:buNone/>
            </a:pPr>
            <a:r>
              <a:rPr lang="fr-FR" sz="1600" dirty="0"/>
              <a:t> </a:t>
            </a:r>
            <a:r>
              <a:rPr lang="fr-FR" sz="1800" b="1" dirty="0">
                <a:solidFill>
                  <a:srgbClr val="002060"/>
                </a:solidFill>
              </a:rPr>
              <a:t>LE BUREAU</a:t>
            </a:r>
            <a:endParaRPr lang="fr-FR" sz="1600" dirty="0">
              <a:solidFill>
                <a:srgbClr val="002060"/>
              </a:solidFill>
            </a:endParaRPr>
          </a:p>
          <a:p>
            <a:pPr>
              <a:buFontTx/>
              <a:buChar char="-"/>
            </a:pPr>
            <a:r>
              <a:rPr lang="fr-FR" sz="1600" dirty="0">
                <a:solidFill>
                  <a:srgbClr val="002060"/>
                </a:solidFill>
              </a:rPr>
              <a:t>Le bureau de la CCIAF est constitué pour aider le Président dans l’administration courante de l’association . Il regroupe ,outre le Président, les deux Vices Président, le Trésorier et le Secrétaire Général.</a:t>
            </a:r>
          </a:p>
          <a:p>
            <a:pPr>
              <a:buFontTx/>
              <a:buChar char="-"/>
            </a:pPr>
            <a:endParaRPr lang="fr-FR" sz="1600" u="sng" dirty="0">
              <a:solidFill>
                <a:srgbClr val="002060"/>
              </a:solidFill>
            </a:endParaRPr>
          </a:p>
          <a:p>
            <a:pPr algn="ctr">
              <a:buNone/>
            </a:pPr>
            <a:r>
              <a:rPr lang="fr-FR" sz="1600" u="sng" dirty="0">
                <a:solidFill>
                  <a:srgbClr val="002060"/>
                </a:solidFill>
              </a:rPr>
              <a:t> </a:t>
            </a:r>
            <a:r>
              <a:rPr lang="fr-FR" sz="1800" b="1" dirty="0"/>
              <a:t>LES COMMISSIONS</a:t>
            </a:r>
            <a:endParaRPr lang="fr-FR" sz="1600" dirty="0">
              <a:solidFill>
                <a:srgbClr val="002060"/>
              </a:solidFill>
            </a:endParaRPr>
          </a:p>
          <a:p>
            <a:pPr>
              <a:buFontTx/>
              <a:buChar char="-"/>
            </a:pPr>
            <a:r>
              <a:rPr lang="fr-FR" sz="1600" dirty="0">
                <a:solidFill>
                  <a:srgbClr val="002060"/>
                </a:solidFill>
              </a:rPr>
              <a:t>Le Conseil d’Administration peut sur proposition du Président créer des commissions thématiques ou groupes de travail spécifiques chargé de rendre des avis, conduire des études, formuler des propositions nécessaires au développement de la Chambre.</a:t>
            </a:r>
          </a:p>
          <a:p>
            <a:pPr>
              <a:buFontTx/>
              <a:buChar char="-"/>
            </a:pPr>
            <a:r>
              <a:rPr lang="fr-FR" sz="1600" dirty="0">
                <a:solidFill>
                  <a:srgbClr val="002060"/>
                </a:solidFill>
              </a:rPr>
              <a:t> </a:t>
            </a:r>
          </a:p>
          <a:p>
            <a:pPr algn="ctr">
              <a:buNone/>
            </a:pPr>
            <a:r>
              <a:rPr lang="fr-FR" sz="1800" b="1" dirty="0">
                <a:solidFill>
                  <a:srgbClr val="002060"/>
                </a:solidFill>
              </a:rPr>
              <a:t>ACTIVITES CLUB  </a:t>
            </a:r>
            <a:endParaRPr lang="fr-FR" sz="1600" dirty="0">
              <a:solidFill>
                <a:srgbClr val="002060"/>
              </a:solidFill>
            </a:endParaRPr>
          </a:p>
          <a:p>
            <a:pPr>
              <a:buFontTx/>
              <a:buChar char="-"/>
            </a:pPr>
            <a:r>
              <a:rPr lang="fr-FR" sz="1600" dirty="0">
                <a:solidFill>
                  <a:srgbClr val="002060"/>
                </a:solidFill>
              </a:rPr>
              <a:t>La CCIAF offre la possibilité a ses adhérents à jour de leur cotisation, de créer, de participer et d’animer – exclusivement dans ses locaux -  des réunions de club à vocation d’information, de </a:t>
            </a:r>
            <a:r>
              <a:rPr lang="fr-FR" sz="1600" dirty="0" err="1">
                <a:solidFill>
                  <a:srgbClr val="002060"/>
                </a:solidFill>
              </a:rPr>
              <a:t>networking</a:t>
            </a:r>
            <a:r>
              <a:rPr lang="fr-FR" sz="1600" dirty="0">
                <a:solidFill>
                  <a:srgbClr val="002060"/>
                </a:solidFill>
              </a:rPr>
              <a:t> ou de convivialité autour de thèmes d’intérêts communs liés à la vie de l’entreprise.</a:t>
            </a:r>
          </a:p>
          <a:p>
            <a:pPr>
              <a:buFontTx/>
              <a:buChar char="-"/>
            </a:pPr>
            <a:r>
              <a:rPr lang="fr-FR" sz="1600" dirty="0">
                <a:solidFill>
                  <a:srgbClr val="002060"/>
                </a:solidFill>
              </a:rPr>
              <a:t>L’activité club est soumise à un règlement qui régit les conditions de création, de fonctionnement et de financement des clubs.</a:t>
            </a:r>
          </a:p>
          <a:p>
            <a:pPr>
              <a:buNone/>
            </a:pPr>
            <a:endParaRPr lang="fr-FR" sz="1600" u="sng" dirty="0">
              <a:solidFill>
                <a:srgbClr val="002060"/>
              </a:solidFill>
            </a:endParaRPr>
          </a:p>
        </p:txBody>
      </p:sp>
      <p:sp>
        <p:nvSpPr>
          <p:cNvPr id="4" name="Espace réservé du numéro de diapositive 3"/>
          <p:cNvSpPr>
            <a:spLocks noGrp="1"/>
          </p:cNvSpPr>
          <p:nvPr>
            <p:ph type="sldNum" sz="quarter" idx="12"/>
          </p:nvPr>
        </p:nvSpPr>
        <p:spPr/>
        <p:txBody>
          <a:bodyPr/>
          <a:lstStyle/>
          <a:p>
            <a:pPr>
              <a:defRPr/>
            </a:pPr>
            <a:fld id="{3D693B73-883E-4D88-8A61-1854AD554EB7}" type="slidenum">
              <a:rPr lang="fr-FR" smtClean="0"/>
              <a:pPr>
                <a:defRPr/>
              </a:pPr>
              <a:t>5</a:t>
            </a:fld>
            <a:endParaRPr lang="fr-FR" dirty="0"/>
          </a:p>
        </p:txBody>
      </p:sp>
      <p:sp>
        <p:nvSpPr>
          <p:cNvPr id="2" name="Espace réservé du pied de page 1">
            <a:extLst>
              <a:ext uri="{FF2B5EF4-FFF2-40B4-BE49-F238E27FC236}">
                <a16:creationId xmlns:a16="http://schemas.microsoft.com/office/drawing/2014/main" id="{0AFE52CD-ABAE-4D3F-A088-5B7E9D435D19}"/>
              </a:ext>
            </a:extLst>
          </p:cNvPr>
          <p:cNvSpPr>
            <a:spLocks noGrp="1"/>
          </p:cNvSpPr>
          <p:nvPr>
            <p:ph type="ftr" sz="quarter" idx="11"/>
          </p:nvPr>
        </p:nvSpPr>
        <p:spPr/>
        <p:txBody>
          <a:bodyPr/>
          <a:lstStyle/>
          <a:p>
            <a:pPr>
              <a:defRPr/>
            </a:pPr>
            <a:r>
              <a:rPr lang="fr-FR"/>
              <a:t>Réglement intérieur CCIAF validé par l'AG du 17 juin 2013</a:t>
            </a:r>
          </a:p>
        </p:txBody>
      </p:sp>
    </p:spTree>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000"/>
          </a:stretch>
        </a:blipFill>
        <a:effectLst/>
      </p:bgPr>
    </p:bg>
    <p:spTree>
      <p:nvGrpSpPr>
        <p:cNvPr id="1" name=""/>
        <p:cNvGrpSpPr/>
        <p:nvPr/>
      </p:nvGrpSpPr>
      <p:grpSpPr>
        <a:xfrm>
          <a:off x="0" y="0"/>
          <a:ext cx="0" cy="0"/>
          <a:chOff x="0" y="0"/>
          <a:chExt cx="0" cy="0"/>
        </a:xfrm>
      </p:grpSpPr>
      <p:sp>
        <p:nvSpPr>
          <p:cNvPr id="14338" name="Espace réservé du contenu 8"/>
          <p:cNvSpPr>
            <a:spLocks noGrp="1"/>
          </p:cNvSpPr>
          <p:nvPr>
            <p:ph idx="1"/>
          </p:nvPr>
        </p:nvSpPr>
        <p:spPr>
          <a:xfrm>
            <a:off x="142844" y="1196752"/>
            <a:ext cx="9001156" cy="4248472"/>
          </a:xfrm>
        </p:spPr>
        <p:txBody>
          <a:bodyPr/>
          <a:lstStyle/>
          <a:p>
            <a:pPr algn="ctr">
              <a:buNone/>
            </a:pPr>
            <a:endParaRPr lang="fr-FR" dirty="0">
              <a:solidFill>
                <a:srgbClr val="0070C0"/>
              </a:solidFill>
            </a:endParaRPr>
          </a:p>
          <a:p>
            <a:pPr algn="ctr">
              <a:buNone/>
            </a:pPr>
            <a:endParaRPr lang="fr-FR" dirty="0">
              <a:solidFill>
                <a:srgbClr val="0070C0"/>
              </a:solidFill>
            </a:endParaRPr>
          </a:p>
          <a:p>
            <a:pPr algn="ctr">
              <a:buNone/>
            </a:pPr>
            <a:endParaRPr lang="fr-FR" dirty="0">
              <a:solidFill>
                <a:srgbClr val="0070C0"/>
              </a:solidFill>
            </a:endParaRPr>
          </a:p>
          <a:p>
            <a:pPr algn="ctr">
              <a:buNone/>
            </a:pPr>
            <a:r>
              <a:rPr lang="fr-FR" dirty="0">
                <a:solidFill>
                  <a:srgbClr val="0070C0"/>
                </a:solidFill>
              </a:rPr>
              <a:t>Règlement intérieur validé par l’Assemblée Générale Ordinaire de la CCIAF du 17 juin 2023 et déposé </a:t>
            </a:r>
            <a:r>
              <a:rPr lang="fr-FR" dirty="0" err="1">
                <a:solidFill>
                  <a:srgbClr val="0070C0"/>
                </a:solidFill>
              </a:rPr>
              <a:t>auprés</a:t>
            </a:r>
            <a:r>
              <a:rPr lang="fr-FR" dirty="0">
                <a:solidFill>
                  <a:srgbClr val="0070C0"/>
                </a:solidFill>
              </a:rPr>
              <a:t> de la Direction des associations du Ministère de l’intérieur et des collectivités locales </a:t>
            </a:r>
          </a:p>
        </p:txBody>
      </p:sp>
      <p:sp>
        <p:nvSpPr>
          <p:cNvPr id="4" name="Espace réservé du numéro de diapositive 3"/>
          <p:cNvSpPr>
            <a:spLocks noGrp="1"/>
          </p:cNvSpPr>
          <p:nvPr>
            <p:ph type="sldNum" sz="quarter" idx="12"/>
          </p:nvPr>
        </p:nvSpPr>
        <p:spPr/>
        <p:txBody>
          <a:bodyPr/>
          <a:lstStyle/>
          <a:p>
            <a:pPr>
              <a:defRPr/>
            </a:pPr>
            <a:fld id="{3D693B73-883E-4D88-8A61-1854AD554EB7}" type="slidenum">
              <a:rPr lang="fr-FR" smtClean="0"/>
              <a:pPr>
                <a:defRPr/>
              </a:pPr>
              <a:t>6</a:t>
            </a:fld>
            <a:endParaRPr lang="fr-FR"/>
          </a:p>
        </p:txBody>
      </p:sp>
      <p:sp>
        <p:nvSpPr>
          <p:cNvPr id="2" name="Espace réservé du pied de page 1">
            <a:extLst>
              <a:ext uri="{FF2B5EF4-FFF2-40B4-BE49-F238E27FC236}">
                <a16:creationId xmlns:a16="http://schemas.microsoft.com/office/drawing/2014/main" id="{27D5ABE4-ED30-40A1-9A0A-EF9FF9031236}"/>
              </a:ext>
            </a:extLst>
          </p:cNvPr>
          <p:cNvSpPr>
            <a:spLocks noGrp="1"/>
          </p:cNvSpPr>
          <p:nvPr>
            <p:ph type="ftr" sz="quarter" idx="11"/>
          </p:nvPr>
        </p:nvSpPr>
        <p:spPr/>
        <p:txBody>
          <a:bodyPr/>
          <a:lstStyle/>
          <a:p>
            <a:pPr>
              <a:defRPr/>
            </a:pPr>
            <a:r>
              <a:rPr lang="fr-FR"/>
              <a:t>Réglement intérieur CCIAF validé par l'AG du 17 juin 2013</a:t>
            </a: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2036</TotalTime>
  <Words>930</Words>
  <Application>Microsoft Office PowerPoint</Application>
  <PresentationFormat>Affichage à l'écran (4:3)</PresentationFormat>
  <Paragraphs>61</Paragraphs>
  <Slides>6</Slides>
  <Notes>1</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6</vt:i4>
      </vt:variant>
    </vt:vector>
  </HeadingPairs>
  <TitlesOfParts>
    <vt:vector size="9" baseType="lpstr">
      <vt:lpstr>Arial</vt:lpstr>
      <vt:lpstr>Calibri</vt:lpstr>
      <vt:lpstr>Thème Office</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Yacine</dc:creator>
  <cp:lastModifiedBy>User</cp:lastModifiedBy>
  <cp:revision>73</cp:revision>
  <dcterms:created xsi:type="dcterms:W3CDTF">2011-04-12T12:14:35Z</dcterms:created>
  <dcterms:modified xsi:type="dcterms:W3CDTF">2024-12-23T14:26:24Z</dcterms:modified>
</cp:coreProperties>
</file>